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icTSpPLjGrefvavQ0sZl5gyyM84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ioteche.unife.it/SebinaOpac/.d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340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1362710" marR="71120" lvl="0" indent="-1285240" algn="ctr" rtl="0">
              <a:lnSpc>
                <a:spcPct val="971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it-IT"/>
              <a:t/>
            </a:r>
            <a:br>
              <a:rPr lang="it-IT"/>
            </a:br>
            <a:r>
              <a:rPr lang="it-IT"/>
              <a:t/>
            </a:r>
            <a:br>
              <a:rPr lang="it-IT"/>
            </a:br>
            <a:r>
              <a:rPr lang="it-IT"/>
              <a:t/>
            </a:r>
            <a:br>
              <a:rPr lang="it-IT"/>
            </a:br>
            <a:r>
              <a:rPr lang="it-IT"/>
              <a:t/>
            </a:r>
            <a:br>
              <a:rPr lang="it-IT"/>
            </a:br>
            <a:r>
              <a:rPr lang="it-IT"/>
              <a:t/>
            </a:r>
            <a:br>
              <a:rPr lang="it-IT"/>
            </a:br>
            <a:r>
              <a:rPr lang="it-IT"/>
              <a:t/>
            </a:r>
            <a:br>
              <a:rPr lang="it-IT"/>
            </a:br>
            <a:r>
              <a:rPr lang="it-IT"/>
              <a:t/>
            </a:r>
            <a:br>
              <a:rPr lang="it-IT"/>
            </a:br>
            <a:r>
              <a:rPr lang="it-IT"/>
              <a:t/>
            </a:r>
            <a:br>
              <a:rPr lang="it-IT"/>
            </a:br>
            <a:r>
              <a:rPr lang="it-IT"/>
              <a:t/>
            </a:r>
            <a:br>
              <a:rPr lang="it-IT"/>
            </a:b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524000" y="339634"/>
            <a:ext cx="9144000" cy="5917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4100" b="1" u="sng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  <a:hlinkClick r:id="rId3">
                <a:extLst>
                  <a:ext uri="{A12FA001-AC4F-418D-AE19-62706E023703}">
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</a:ext>
                </a:extLst>
              </a:hlinkClick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3600" b="1" u="sng" dirty="0">
              <a:solidFill>
                <a:schemeClr val="hlink"/>
              </a:solidFill>
              <a:latin typeface="Arial"/>
              <a:ea typeface="Arial"/>
              <a:cs typeface="Arial"/>
              <a:sym typeface="Arial"/>
              <a:hlinkClick r:id="rId3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</a:pPr>
            <a:r>
              <a:rPr lang="it-IT" sz="3200" b="1" dirty="0" smtClean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_____________________________________________________</a:t>
            </a:r>
            <a:endParaRPr dirty="0"/>
          </a:p>
          <a:p>
            <a:pPr marL="0" lvl="0" indent="0" algn="ctr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E4E79"/>
              </a:buClr>
              <a:buSzPct val="100000"/>
              <a:buNone/>
            </a:pPr>
            <a:r>
              <a:rPr lang="it-IT" sz="5800" b="1" dirty="0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Come richiedere </a:t>
            </a:r>
            <a:endParaRPr dirty="0"/>
          </a:p>
          <a:p>
            <a:pPr marL="0" lvl="0" indent="0" algn="ctr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E4E79"/>
              </a:buClr>
              <a:buSzPct val="100000"/>
              <a:buNone/>
            </a:pPr>
            <a:r>
              <a:rPr lang="it-IT" sz="5800" b="1" dirty="0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un libro non disponibile </a:t>
            </a:r>
            <a:endParaRPr dirty="0"/>
          </a:p>
          <a:p>
            <a:pPr marL="0" lvl="0" indent="0" algn="ctr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E4E79"/>
              </a:buClr>
              <a:buSzPct val="100000"/>
              <a:buNone/>
            </a:pPr>
            <a:r>
              <a:rPr lang="it-IT" sz="5800" b="1" dirty="0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nelle biblioteche </a:t>
            </a:r>
            <a:r>
              <a:rPr lang="it-IT" sz="5800" b="1" dirty="0" err="1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Unife</a:t>
            </a:r>
            <a:r>
              <a:rPr lang="it-IT" sz="5800" b="1" dirty="0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lvl="0" indent="0" algn="ctr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E4E79"/>
              </a:buClr>
              <a:buSzPct val="100000"/>
              <a:buNone/>
            </a:pPr>
            <a:r>
              <a:rPr lang="it-IT" sz="5800" b="1" dirty="0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o del Polo bibliotecario ferrarese</a:t>
            </a:r>
            <a:endParaRPr dirty="0"/>
          </a:p>
          <a:p>
            <a:pPr marL="0" lvl="0" indent="0" algn="ctr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</a:pPr>
            <a:r>
              <a:rPr lang="it-IT" sz="3600" b="1" dirty="0" smtClean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_____________________________________________</a:t>
            </a:r>
            <a:endParaRPr dirty="0"/>
          </a:p>
          <a:p>
            <a:pPr marL="0" lvl="0" indent="0" algn="ctr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3600" b="1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t-IT"/>
              <a:t>Entrare nel proprio </a:t>
            </a:r>
            <a:r>
              <a:rPr lang="it-IT" sz="2800" b="1">
                <a:solidFill>
                  <a:srgbClr val="C55A11"/>
                </a:solidFill>
              </a:rPr>
              <a:t>SPAZIO PERSONALE</a:t>
            </a:r>
            <a:endParaRPr sz="2800" b="1">
              <a:solidFill>
                <a:srgbClr val="C55A11"/>
              </a:solidFill>
            </a:endParaRPr>
          </a:p>
        </p:txBody>
      </p:sp>
      <p:pic>
        <p:nvPicPr>
          <p:cNvPr id="91" name="Google Shape;91;p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2020777"/>
            <a:ext cx="10515600" cy="3961033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"/>
          <p:cNvSpPr/>
          <p:nvPr/>
        </p:nvSpPr>
        <p:spPr>
          <a:xfrm rot="2740034">
            <a:off x="9104812" y="1310430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t-IT"/>
              <a:t>Scegliere </a:t>
            </a:r>
            <a:r>
              <a:rPr lang="it-IT" sz="2800" b="1">
                <a:solidFill>
                  <a:srgbClr val="C55A11"/>
                </a:solidFill>
              </a:rPr>
              <a:t>ENTRA CON ACCOUNT UNIFE</a:t>
            </a:r>
            <a:endParaRPr sz="2800" b="1">
              <a:solidFill>
                <a:srgbClr val="C55A11"/>
              </a:solidFill>
            </a:endParaRPr>
          </a:p>
        </p:txBody>
      </p:sp>
      <p:pic>
        <p:nvPicPr>
          <p:cNvPr id="98" name="Google Shape;98;p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1867990"/>
            <a:ext cx="10515600" cy="2717073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3"/>
          <p:cNvSpPr/>
          <p:nvPr/>
        </p:nvSpPr>
        <p:spPr>
          <a:xfrm rot="-3296229">
            <a:off x="8051420" y="1644588"/>
            <a:ext cx="484632" cy="1791106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t-IT"/>
              <a:t>Dal menu selezionare </a:t>
            </a:r>
            <a:r>
              <a:rPr lang="it-IT" sz="2800" b="1">
                <a:solidFill>
                  <a:srgbClr val="C55A11"/>
                </a:solidFill>
              </a:rPr>
              <a:t>PRESTITI</a:t>
            </a:r>
            <a:r>
              <a:rPr lang="it-IT"/>
              <a:t> </a:t>
            </a:r>
            <a:endParaRPr/>
          </a:p>
        </p:txBody>
      </p:sp>
      <p:pic>
        <p:nvPicPr>
          <p:cNvPr id="105" name="Google Shape;105;p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2226191"/>
            <a:ext cx="10515600" cy="3550206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4"/>
          <p:cNvSpPr/>
          <p:nvPr/>
        </p:nvSpPr>
        <p:spPr>
          <a:xfrm rot="184388">
            <a:off x="9832842" y="1690441"/>
            <a:ext cx="1105507" cy="155971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t-IT"/>
              <a:t>Cliccare </a:t>
            </a:r>
            <a:r>
              <a:rPr lang="it-IT" sz="2800" b="1">
                <a:solidFill>
                  <a:srgbClr val="C55A11"/>
                </a:solidFill>
              </a:rPr>
              <a:t>NUOVA RICHIESTA DI PRESTITO INTERBIBLIOTECARIO</a:t>
            </a:r>
            <a:endParaRPr sz="2800" b="1">
              <a:solidFill>
                <a:srgbClr val="C55A11"/>
              </a:solidFill>
            </a:endParaRPr>
          </a:p>
        </p:txBody>
      </p:sp>
      <p:pic>
        <p:nvPicPr>
          <p:cNvPr id="112" name="Google Shape;112;p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2293424"/>
            <a:ext cx="10515600" cy="341573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5"/>
          <p:cNvSpPr/>
          <p:nvPr/>
        </p:nvSpPr>
        <p:spPr>
          <a:xfrm rot="-2475610">
            <a:off x="258679" y="3731136"/>
            <a:ext cx="531376" cy="98454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t-IT"/>
              <a:t>Scegliere la propria biblioteca di riferimento e inviare</a:t>
            </a:r>
            <a:endParaRPr/>
          </a:p>
        </p:txBody>
      </p:sp>
      <p:pic>
        <p:nvPicPr>
          <p:cNvPr id="119" name="Google Shape;119;p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2843135"/>
            <a:ext cx="10515600" cy="2316317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6"/>
          <p:cNvSpPr/>
          <p:nvPr/>
        </p:nvSpPr>
        <p:spPr>
          <a:xfrm rot="7290580">
            <a:off x="3827417" y="4670247"/>
            <a:ext cx="484632" cy="978408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t-IT"/>
              <a:t>Compilare con i dati del libro che si conoscono e inviare</a:t>
            </a:r>
            <a:endParaRPr/>
          </a:p>
        </p:txBody>
      </p:sp>
      <p:pic>
        <p:nvPicPr>
          <p:cNvPr id="126" name="Google Shape;126;p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58337" y="1838688"/>
            <a:ext cx="9875325" cy="4351338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7"/>
          <p:cNvSpPr/>
          <p:nvPr/>
        </p:nvSpPr>
        <p:spPr>
          <a:xfrm rot="5400000">
            <a:off x="2233749" y="5313047"/>
            <a:ext cx="484632" cy="978408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t-IT"/>
              <a:t>La richiesta è stata registrata</a:t>
            </a:r>
            <a:endParaRPr/>
          </a:p>
        </p:txBody>
      </p:sp>
      <p:pic>
        <p:nvPicPr>
          <p:cNvPr id="133" name="Google Shape;133;p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2612975"/>
            <a:ext cx="10515600" cy="2860361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8"/>
          <p:cNvSpPr/>
          <p:nvPr/>
        </p:nvSpPr>
        <p:spPr>
          <a:xfrm rot="5400000">
            <a:off x="5016138" y="4362994"/>
            <a:ext cx="484632" cy="978408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646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it-IT"/>
              <a:t>L’iter della richiesta sarà visibile tra i propri </a:t>
            </a:r>
            <a:r>
              <a:rPr lang="it-IT" sz="3433" b="1">
                <a:solidFill>
                  <a:srgbClr val="C55A11"/>
                </a:solidFill>
              </a:rPr>
              <a:t>PRESTITI</a:t>
            </a:r>
            <a:r>
              <a:rPr lang="it-IT" sz="3100" b="1">
                <a:solidFill>
                  <a:srgbClr val="C55A11"/>
                </a:solidFill>
              </a:rPr>
              <a:t>.</a:t>
            </a:r>
            <a:br>
              <a:rPr lang="it-IT" sz="3100" b="1">
                <a:solidFill>
                  <a:srgbClr val="C55A11"/>
                </a:solidFill>
              </a:rPr>
            </a:br>
            <a:r>
              <a:rPr lang="it-IT"/>
              <a:t>La biblioteca di riferimento comunicherà l’arrivo del libro </a:t>
            </a:r>
            <a:endParaRPr/>
          </a:p>
        </p:txBody>
      </p:sp>
      <p:pic>
        <p:nvPicPr>
          <p:cNvPr id="140" name="Google Shape;140;p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2281787"/>
            <a:ext cx="10515600" cy="3439014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9"/>
          <p:cNvSpPr/>
          <p:nvPr/>
        </p:nvSpPr>
        <p:spPr>
          <a:xfrm rot="-5400000">
            <a:off x="8373292" y="4767943"/>
            <a:ext cx="484632" cy="978408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2508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it-IT" sz="3200"/>
              <a:t>Una volta restituito il libro, la richiesta sarà archiviata in </a:t>
            </a:r>
            <a:br>
              <a:rPr lang="it-IT" sz="3200"/>
            </a:br>
            <a:r>
              <a:rPr lang="it-IT" sz="2600" b="1">
                <a:solidFill>
                  <a:srgbClr val="C55A11"/>
                </a:solidFill>
              </a:rPr>
              <a:t>LETTI E CONSULTATI</a:t>
            </a:r>
            <a:r>
              <a:rPr lang="it-IT" sz="3200"/>
              <a:t>. </a:t>
            </a:r>
            <a:r>
              <a:rPr lang="it-IT" sz="3200" b="1">
                <a:solidFill>
                  <a:srgbClr val="C55A11"/>
                </a:solidFill>
              </a:rPr>
              <a:t/>
            </a:r>
            <a:br>
              <a:rPr lang="it-IT" sz="3200" b="1">
                <a:solidFill>
                  <a:srgbClr val="C55A11"/>
                </a:solidFill>
              </a:rPr>
            </a:br>
            <a:r>
              <a:rPr lang="it-IT" sz="3200"/>
              <a:t>Qui compariranno anche le richieste il cui iter risulta bloccato: per chiarimenti contattare l’Ufficio servizi informatici e interbibliotecari (ill_dd@unife.it)</a:t>
            </a:r>
            <a:endParaRPr sz="3200"/>
          </a:p>
        </p:txBody>
      </p:sp>
      <p:pic>
        <p:nvPicPr>
          <p:cNvPr id="147" name="Google Shape;147;p1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84322" y="3108960"/>
            <a:ext cx="9823356" cy="3422469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0"/>
          <p:cNvSpPr/>
          <p:nvPr/>
        </p:nvSpPr>
        <p:spPr>
          <a:xfrm>
            <a:off x="205914" y="4219303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9" name="Google Shape;149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26125" y="4381200"/>
            <a:ext cx="8179201" cy="20896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</Words>
  <Application>Microsoft Office PowerPoint</Application>
  <PresentationFormat>Widescreen</PresentationFormat>
  <Paragraphs>18</Paragraphs>
  <Slides>10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3" baseType="lpstr">
      <vt:lpstr>Arial</vt:lpstr>
      <vt:lpstr>Calibri</vt:lpstr>
      <vt:lpstr>Tema di Office</vt:lpstr>
      <vt:lpstr>         </vt:lpstr>
      <vt:lpstr>Entrare nel proprio SPAZIO PERSONALE</vt:lpstr>
      <vt:lpstr>Scegliere ENTRA CON ACCOUNT UNIFE</vt:lpstr>
      <vt:lpstr>Dal menu selezionare PRESTITI </vt:lpstr>
      <vt:lpstr>Cliccare NUOVA RICHIESTA DI PRESTITO INTERBIBLIOTECARIO</vt:lpstr>
      <vt:lpstr>Scegliere la propria biblioteca di riferimento e inviare</vt:lpstr>
      <vt:lpstr>Compilare con i dati del libro che si conoscono e inviare</vt:lpstr>
      <vt:lpstr>La richiesta è stata registrata</vt:lpstr>
      <vt:lpstr>L’iter della richiesta sarà visibile tra i propri PRESTITI. La biblioteca di riferimento comunicherà l’arrivo del libro </vt:lpstr>
      <vt:lpstr>Una volta restituito il libro, la richiesta sarà archiviata in  LETTI E CONSULTATI.  Qui compariranno anche le richieste il cui iter risulta bloccato: per chiarimenti contattare l’Ufficio servizi informatici e interbibliotecari (ill_dd@unife.it)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</dc:title>
  <dc:creator>biblioteca economia</dc:creator>
  <cp:lastModifiedBy>biblioteca economia</cp:lastModifiedBy>
  <cp:revision>1</cp:revision>
  <dcterms:created xsi:type="dcterms:W3CDTF">2023-06-08T09:20:09Z</dcterms:created>
  <dcterms:modified xsi:type="dcterms:W3CDTF">2023-06-15T13:55:54Z</dcterms:modified>
</cp:coreProperties>
</file>